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3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58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56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99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30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94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48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25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29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35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46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F2FC2-15AE-4247-B05C-CC77A89E6BC2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7DB7-58EE-4E2E-8D7A-15322D7D06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3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Sent</a:t>
            </a:r>
            <a:r>
              <a:rPr lang="it-IT" dirty="0" smtClean="0"/>
              <a:t>. 372/2004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08912" cy="54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Se dunque si accolgono le premesse già formulate sul </a:t>
            </a:r>
            <a:r>
              <a:rPr lang="it-IT" dirty="0">
                <a:solidFill>
                  <a:srgbClr val="FF0000"/>
                </a:solidFill>
              </a:rPr>
              <a:t>carattere non prescrittivo e non vincolante </a:t>
            </a:r>
            <a:r>
              <a:rPr lang="it-IT" dirty="0">
                <a:solidFill>
                  <a:schemeClr val="tx1"/>
                </a:solidFill>
              </a:rPr>
              <a:t>delle enunciazioni statutarie di questo tipo, ne deriva che esse esplicano una funzione, per così dire, di natura culturale o anche politica, ma certo non normativa. Nel caso in esame, enunciazioni siffatte si rinvengono nei diversi commi –tra cui in particolare quelli censurati- degli artt. 3 e 4 che non comportano né alcuna violazione, né alcuna rivendicazione di competenze costituzionalmente attribuite allo Stato e neppure fondano esercizio di poteri regionali. È quindi </a:t>
            </a:r>
            <a:r>
              <a:rPr lang="it-IT" dirty="0">
                <a:solidFill>
                  <a:srgbClr val="FF0000"/>
                </a:solidFill>
              </a:rPr>
              <a:t>inammissibile </a:t>
            </a:r>
            <a:r>
              <a:rPr lang="it-IT" dirty="0">
                <a:solidFill>
                  <a:schemeClr val="tx1"/>
                </a:solidFill>
              </a:rPr>
              <a:t>il ricorso governativo avverso le impugnate proposizioni dei predetti articoli, per la loro </a:t>
            </a:r>
            <a:r>
              <a:rPr lang="it-IT" dirty="0">
                <a:solidFill>
                  <a:srgbClr val="FF0000"/>
                </a:solidFill>
              </a:rPr>
              <a:t>carenza di idoneità lesiva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191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0486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Pertanto vanno dichiarate inammissibili le questioni di legittimità costituzionale delle seguenti disposizioni dello statuto della Regione Toscana: art. 3, comma 6, secondo il quale «la Regione promuove, nel rispetto dei principi costituzionali, l'estensione del diritto di voto agli immigrati»; art. 4 comma 1, lettera </a:t>
            </a:r>
            <a:r>
              <a:rPr lang="it-IT" i="1" dirty="0"/>
              <a:t>h</a:t>
            </a:r>
            <a:r>
              <a:rPr lang="it-IT" dirty="0"/>
              <a:t>), il quale dispone che la Regione persegue, tra le finalità prioritarie, «il riconoscimento delle altre forme di convivenza»; art. 4 comma 1, lettere </a:t>
            </a:r>
            <a:r>
              <a:rPr lang="it-IT" i="1" dirty="0"/>
              <a:t>l) </a:t>
            </a:r>
            <a:r>
              <a:rPr lang="it-IT" dirty="0"/>
              <a:t>e </a:t>
            </a:r>
            <a:r>
              <a:rPr lang="it-IT" i="1" dirty="0"/>
              <a:t>m)</a:t>
            </a:r>
            <a:r>
              <a:rPr lang="it-IT" dirty="0"/>
              <a:t>, che, rispettivamente, stabiliscono quali finalità prioritarie della Regione «il rispetto dell'equilibrio ecologico, la tutela dell'ambiente e del patrimonio culturale, la conservazione della biodiversità, la promozione della cultura del rispetto degli animali», nonché «la tutela e la valorizzazione del patrimonio storico artistico e paesaggistico»; art. 4 comma 1, lettere </a:t>
            </a:r>
            <a:r>
              <a:rPr lang="it-IT" i="1" dirty="0"/>
              <a:t>n)</a:t>
            </a:r>
            <a:r>
              <a:rPr lang="it-IT" dirty="0"/>
              <a:t>, </a:t>
            </a:r>
            <a:r>
              <a:rPr lang="it-IT" i="1" dirty="0"/>
              <a:t>o</a:t>
            </a:r>
            <a:r>
              <a:rPr lang="it-IT" dirty="0"/>
              <a:t>) e </a:t>
            </a:r>
            <a:r>
              <a:rPr lang="it-IT" i="1" dirty="0"/>
              <a:t>p</a:t>
            </a:r>
            <a:r>
              <a:rPr lang="it-IT" dirty="0"/>
              <a:t>), che stabiliscono, quali finalità prioritarie della Regione, «la promozione dello sviluppo economico e di un contesto favorevole alla competitività delle imprese, basato sull'innovazione, la ricerca e la formazione, nel rispetto dei principi di coesione sociale e di sostenibilità dell'ambiente», «la valorizzazione della libertà di iniziativa economica pubblica e privata, del ruolo e della responsabilità sociale delle imprese», «la promozione della cooperazione come strumento di democrazia economica e di sviluppo sociale, favorendone il potenziamento con i mezzi più idonei».</a:t>
            </a:r>
          </a:p>
        </p:txBody>
      </p:sp>
    </p:spTree>
    <p:extLst>
      <p:ext uri="{BB962C8B-B14F-4D97-AF65-F5344CB8AC3E}">
        <p14:creationId xmlns:p14="http://schemas.microsoft.com/office/powerpoint/2010/main" val="1875324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174</Words>
  <Application>Microsoft Office PowerPoint</Application>
  <PresentationFormat>Presentazione su schermo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Sent. 372/2004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Sent. 372/2004</dc:title>
  <dc:creator>rb</dc:creator>
  <cp:lastModifiedBy>rb</cp:lastModifiedBy>
  <cp:revision>1</cp:revision>
  <dcterms:created xsi:type="dcterms:W3CDTF">2013-04-16T09:41:13Z</dcterms:created>
  <dcterms:modified xsi:type="dcterms:W3CDTF">2013-04-16T09:44:12Z</dcterms:modified>
</cp:coreProperties>
</file>